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4" r:id="rId3"/>
    <p:sldId id="258" r:id="rId4"/>
    <p:sldId id="259" r:id="rId5"/>
    <p:sldId id="260" r:id="rId6"/>
    <p:sldId id="269" r:id="rId7"/>
    <p:sldId id="268" r:id="rId8"/>
    <p:sldId id="261" r:id="rId9"/>
    <p:sldId id="262" r:id="rId10"/>
    <p:sldId id="270" r:id="rId11"/>
    <p:sldId id="267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6357" autoAdjust="0"/>
  </p:normalViewPr>
  <p:slideViewPr>
    <p:cSldViewPr snapToGrid="0">
      <p:cViewPr varScale="1">
        <p:scale>
          <a:sx n="65" d="100"/>
          <a:sy n="65" d="100"/>
        </p:scale>
        <p:origin x="6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3906A-E41A-4B4C-8734-C7FB2BAB11B4}" type="datetimeFigureOut">
              <a:rPr lang="zh-HK" altLang="en-US" smtClean="0"/>
              <a:t>16/7/2026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F9108-148A-48D2-8E5D-93722EFA600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0240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9108-148A-48D2-8E5D-93722EFA6008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032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5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4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17/06/relationships/model3d" Target="../media/model3d4.glb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0pYCFuaZI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0pYCFuaZI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22" y="1214438"/>
            <a:ext cx="9660556" cy="23876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國徽中的各種象徵意義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教學簡報</a:t>
            </a:r>
            <a:endParaRPr lang="en-US" sz="4000" b="1" dirty="0">
              <a:solidFill>
                <a:srgbClr val="0E577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16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0A3409-21BF-404B-BE49-0E6AA190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活動安排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FE7BC1-35F7-4D69-9622-A9E9FB85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920"/>
            <a:ext cx="7262191" cy="4351338"/>
          </a:xfrm>
        </p:spPr>
        <p:txBody>
          <a:bodyPr/>
          <a:lstStyle/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運用課堂所學，學生結合自己設計的概念圖，為主題「國徽中的各種象徵</a:t>
            </a:r>
            <a:r>
              <a:rPr lang="zh-TW" altLang="en-US" sz="300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意義」創作一篇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長約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分鐘的演講稿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提示：演講稿可以點列形式撰寫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學生可以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人為一組，相互示範如何就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主題「國徽中的各種象徵意義」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進行演講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教師可邀請表現優異者向全班作示範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Paper">
                <a:extLst>
                  <a:ext uri="{FF2B5EF4-FFF2-40B4-BE49-F238E27FC236}">
                    <a16:creationId xmlns:a16="http://schemas.microsoft.com/office/drawing/2014/main" id="{9D979D8C-AC6F-422C-B716-0FA7EC63BC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3023438"/>
                  </p:ext>
                </p:extLst>
              </p:nvPr>
            </p:nvGraphicFramePr>
            <p:xfrm>
              <a:off x="8306172" y="1349731"/>
              <a:ext cx="2912962" cy="44663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12962" cy="4466353"/>
                    </a:xfrm>
                    <a:prstGeom prst="rect">
                      <a:avLst/>
                    </a:prstGeom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195281" ay="-973509" az="5462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Paper">
                <a:extLst>
                  <a:ext uri="{FF2B5EF4-FFF2-40B4-BE49-F238E27FC236}">
                    <a16:creationId xmlns:a16="http://schemas.microsoft.com/office/drawing/2014/main" id="{9D979D8C-AC6F-422C-B716-0FA7EC63BC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6172" y="1349731"/>
                <a:ext cx="2912962" cy="4466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4F33E788-95B4-4103-B9D6-A0A44E74BE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0917901"/>
                  </p:ext>
                </p:extLst>
              </p:nvPr>
            </p:nvGraphicFramePr>
            <p:xfrm rot="8789258">
              <a:off x="7235701" y="5513359"/>
              <a:ext cx="1935164" cy="153934"/>
            </p:xfrm>
            <a:graphic>
              <a:graphicData uri="http://schemas.microsoft.com/office/drawing/2017/model3d">
                <am3d:model3d r:embed="rId4">
                  <am3d:spPr>
                    <a:xfrm rot="8789258">
                      <a:off x="0" y="0"/>
                      <a:ext cx="1935164" cy="153934"/>
                    </a:xfrm>
                    <a:prstGeom prst="rect">
                      <a:avLst/>
                    </a:prstGeom>
                  </am3d:spPr>
                  <am3d:camera>
                    <am3d:pos x="0" y="0" z="4737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72" d="1000000"/>
                    <am3d:preTrans dx="1057221" dy="-3160" dz="104404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369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4F33E788-95B4-4103-B9D6-A0A44E74BE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789258">
                <a:off x="7235701" y="5513359"/>
                <a:ext cx="1935164" cy="1539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28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zh-TW" altLang="en-US" dirty="0"/>
              <a:t>課題延伸閱讀資源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192504"/>
              </p:ext>
            </p:extLst>
          </p:nvPr>
        </p:nvGraphicFramePr>
        <p:xfrm>
          <a:off x="1263856" y="1325563"/>
          <a:ext cx="9664287" cy="506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001084310"/>
                    </a:ext>
                  </a:extLst>
                </a:gridCol>
                <a:gridCol w="4502823">
                  <a:extLst>
                    <a:ext uri="{9D8B030D-6E8A-4147-A177-3AD203B41FA5}">
                      <a16:colId xmlns:a16="http://schemas.microsoft.com/office/drawing/2014/main" val="1267222318"/>
                    </a:ext>
                  </a:extLst>
                </a:gridCol>
                <a:gridCol w="2452131">
                  <a:extLst>
                    <a:ext uri="{9D8B030D-6E8A-4147-A177-3AD203B41FA5}">
                      <a16:colId xmlns:a16="http://schemas.microsoft.com/office/drawing/2014/main" val="1559546357"/>
                    </a:ext>
                  </a:extLst>
                </a:gridCol>
              </a:tblGrid>
              <a:tr h="5869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資源名稱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資源簡介／與相關講題重點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資源二維碼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75781"/>
                  </a:ext>
                </a:extLst>
              </a:tr>
              <a:tr h="747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HK" sz="1400" kern="1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《</a:t>
                      </a:r>
                      <a:r>
                        <a:rPr lang="zh-HK" altLang="en-US" sz="1400" kern="1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共和國符號</a:t>
                      </a:r>
                      <a:r>
                        <a:rPr lang="en-US" altLang="zh-HK" sz="1400" kern="1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》</a:t>
                      </a:r>
                      <a:r>
                        <a:rPr lang="zh-HK" altLang="en-US" sz="1400" kern="1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國徽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由中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央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電視台製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作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，簡單述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說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了我國國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徽的設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計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和頒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布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過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程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。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連結：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https://tv.cctv.com/2023/01/30/VIDEcBBHOa6ic3cbhk6PV3hN230130.shtml </a:t>
                      </a:r>
                    </a:p>
                    <a:p>
                      <a:pPr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56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中國的國徽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由中央人民政府駐香港特別行政區聯絡辦公室製作，簡單描述了我國國徽的圖案和我國國徽圖案的象征意義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連結：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http://www.locpg.gov.cn/rszg/jbgq/gqgggh/200702/t20070207_1216.asp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221615"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1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400" kern="10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國旗、國徽</a:t>
                      </a:r>
                      <a:endParaRPr lang="en-US" sz="14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由政制及內地事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務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局製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作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，專頁涵蓋了《國旗及國徽條例》、行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政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長官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關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於展示及使用國旗、國徽及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區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旗、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區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徽的規定等內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容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。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連結：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https://www.cmab.gov.hk/tc/issues/national_flag_emblem.htm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036813"/>
                  </a:ext>
                </a:extLst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215448" y="1878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C:\Users\solarcbwai\Downloads\qrcod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475" y="3659649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solarcbwai\Downloads\qrcode (4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475" y="5086256"/>
            <a:ext cx="1019175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C8FDB10-A199-46F7-A6A2-1AE98E6BD91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475" y="1955540"/>
            <a:ext cx="952499" cy="95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內容重點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1) </a:t>
            </a:r>
            <a:r>
              <a:rPr lang="zh-TW" altLang="en-US" dirty="0"/>
              <a:t>我國國徽的圖案</a:t>
            </a:r>
            <a:endParaRPr lang="en-US" altLang="zh-TW" dirty="0"/>
          </a:p>
          <a:p>
            <a:r>
              <a:rPr lang="en-US" dirty="0"/>
              <a:t>2)</a:t>
            </a:r>
            <a:r>
              <a:rPr lang="zh-TW" altLang="en-US" dirty="0"/>
              <a:t> 我國國徽圖案的象徵意義</a:t>
            </a:r>
            <a:endParaRPr lang="en-US" altLang="zh-TW" dirty="0"/>
          </a:p>
          <a:p>
            <a:r>
              <a:rPr lang="en-US" dirty="0"/>
              <a:t>3)</a:t>
            </a:r>
            <a:r>
              <a:rPr lang="zh-TW" altLang="en-US" dirty="0"/>
              <a:t> 我國國徽和</a:t>
            </a:r>
            <a:r>
              <a:rPr lang="en-US" altLang="zh-TW" dirty="0"/>
              <a:t>《</a:t>
            </a:r>
            <a:r>
              <a:rPr lang="zh-TW" altLang="en-US" dirty="0"/>
              <a:t>中華人民共和國國徽法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4) 《</a:t>
            </a:r>
            <a:r>
              <a:rPr lang="zh-TW" altLang="en-US" dirty="0"/>
              <a:t>國旗及國徽條例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5) </a:t>
            </a:r>
            <a:r>
              <a:rPr lang="zh-TW" altLang="en-US" dirty="0"/>
              <a:t>影片：國家的象徵和標誌 屬於大家 一起尊重 </a:t>
            </a:r>
            <a:r>
              <a:rPr lang="en-US" altLang="zh-TW" dirty="0"/>
              <a:t>(</a:t>
            </a:r>
            <a:r>
              <a:rPr lang="zh-TW" altLang="en-US" dirty="0"/>
              <a:t>禮儀篇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6) </a:t>
            </a:r>
            <a:r>
              <a:rPr lang="zh-TW" altLang="en-US" dirty="0"/>
              <a:t>延伸思考</a:t>
            </a:r>
            <a:endParaRPr lang="en-US" altLang="zh-TW" dirty="0"/>
          </a:p>
          <a:p>
            <a:r>
              <a:rPr lang="en-US" altLang="zh-TW" dirty="0"/>
              <a:t>7) </a:t>
            </a:r>
            <a:r>
              <a:rPr lang="zh-TW" altLang="en-US" dirty="0"/>
              <a:t>結語</a:t>
            </a:r>
            <a:endParaRPr lang="en-US" altLang="zh-TW" dirty="0"/>
          </a:p>
          <a:p>
            <a:r>
              <a:rPr lang="en-US" altLang="zh-TW" dirty="0"/>
              <a:t>8) </a:t>
            </a:r>
            <a:r>
              <a:rPr lang="zh-TW" altLang="en-US" dirty="0"/>
              <a:t>活動安排</a:t>
            </a:r>
            <a:endParaRPr lang="en-US" altLang="zh-TW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9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069"/>
            <a:ext cx="10515600" cy="1325563"/>
          </a:xfrm>
        </p:spPr>
        <p:txBody>
          <a:bodyPr/>
          <a:lstStyle/>
          <a:p>
            <a:r>
              <a:rPr lang="zh-TW" altLang="en-US" dirty="0"/>
              <a:t>我國國徽的圖案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17" y="1880418"/>
            <a:ext cx="3999812" cy="1168690"/>
          </a:xfrm>
          <a:solidFill>
            <a:schemeClr val="bg2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b="1" dirty="0">
                <a:solidFill>
                  <a:srgbClr val="FF0000"/>
                </a:solidFill>
              </a:rPr>
              <a:t>紅色</a:t>
            </a:r>
            <a:r>
              <a:rPr lang="zh-TW" altLang="en-US" sz="2000" b="1" dirty="0"/>
              <a:t>和</a:t>
            </a:r>
            <a:r>
              <a:rPr lang="zh-TW" altLang="en-US" sz="2000" b="1" dirty="0">
                <a:solidFill>
                  <a:srgbClr val="F8D33B"/>
                </a:solidFill>
              </a:rPr>
              <a:t>金色</a:t>
            </a:r>
            <a:r>
              <a:rPr lang="zh-TW" altLang="en-US" sz="2000" b="1" dirty="0"/>
              <a:t>，在中國是象徵吉祥、喜慶的傳統色彩；兩者融合，體現了我國的神聖和莊嚴。</a:t>
            </a:r>
            <a:endParaRPr lang="en-US" sz="20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74B3329-5EC8-4B1E-95B9-578AEEC3B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29" y="1398060"/>
            <a:ext cx="3522570" cy="3522570"/>
          </a:xfrm>
          <a:prstGeom prst="rect">
            <a:avLst/>
          </a:prstGeom>
        </p:spPr>
      </p:pic>
      <p:sp>
        <p:nvSpPr>
          <p:cNvPr id="6" name="圖說文字: 直線 5">
            <a:extLst>
              <a:ext uri="{FF2B5EF4-FFF2-40B4-BE49-F238E27FC236}">
                <a16:creationId xmlns:a16="http://schemas.microsoft.com/office/drawing/2014/main" id="{40042F99-B815-4061-8323-7706537AEA87}"/>
              </a:ext>
            </a:extLst>
          </p:cNvPr>
          <p:cNvSpPr/>
          <p:nvPr/>
        </p:nvSpPr>
        <p:spPr>
          <a:xfrm>
            <a:off x="4984034" y="333009"/>
            <a:ext cx="3014804" cy="592908"/>
          </a:xfrm>
          <a:prstGeom prst="borderCallout1">
            <a:avLst>
              <a:gd name="adj1" fmla="val 107282"/>
              <a:gd name="adj2" fmla="val 80548"/>
              <a:gd name="adj3" fmla="val 499423"/>
              <a:gd name="adj4" fmla="val 34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中間是五星照耀下的天安門</a:t>
            </a:r>
            <a:endParaRPr lang="en-US" b="1" dirty="0"/>
          </a:p>
        </p:txBody>
      </p:sp>
      <p:sp>
        <p:nvSpPr>
          <p:cNvPr id="7" name="圖說文字: 直線 6">
            <a:extLst>
              <a:ext uri="{FF2B5EF4-FFF2-40B4-BE49-F238E27FC236}">
                <a16:creationId xmlns:a16="http://schemas.microsoft.com/office/drawing/2014/main" id="{1887E45C-E639-4233-A3DC-B6F57A0E2D98}"/>
              </a:ext>
            </a:extLst>
          </p:cNvPr>
          <p:cNvSpPr/>
          <p:nvPr/>
        </p:nvSpPr>
        <p:spPr>
          <a:xfrm>
            <a:off x="654370" y="3500140"/>
            <a:ext cx="3014804" cy="592908"/>
          </a:xfrm>
          <a:prstGeom prst="borderCallout1">
            <a:avLst>
              <a:gd name="adj1" fmla="val 61134"/>
              <a:gd name="adj2" fmla="val 103513"/>
              <a:gd name="adj3" fmla="val 22997"/>
              <a:gd name="adj4" fmla="val 135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兩把麥稻組成正圓形的環</a:t>
            </a:r>
            <a:endParaRPr lang="en-US" b="1" dirty="0"/>
          </a:p>
        </p:txBody>
      </p:sp>
      <p:sp>
        <p:nvSpPr>
          <p:cNvPr id="8" name="圖說文字: 直線 7">
            <a:extLst>
              <a:ext uri="{FF2B5EF4-FFF2-40B4-BE49-F238E27FC236}">
                <a16:creationId xmlns:a16="http://schemas.microsoft.com/office/drawing/2014/main" id="{01417FAE-A499-4815-A1B9-747E73A6D991}"/>
              </a:ext>
            </a:extLst>
          </p:cNvPr>
          <p:cNvSpPr/>
          <p:nvPr/>
        </p:nvSpPr>
        <p:spPr>
          <a:xfrm>
            <a:off x="654370" y="4624176"/>
            <a:ext cx="3263020" cy="592908"/>
          </a:xfrm>
          <a:prstGeom prst="borderCallout1">
            <a:avLst>
              <a:gd name="adj1" fmla="val 8061"/>
              <a:gd name="adj2" fmla="val 101578"/>
              <a:gd name="adj3" fmla="val -71767"/>
              <a:gd name="adj4" fmla="val 159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齒輪在下方麥稻桿的交叉點上</a:t>
            </a:r>
            <a:endParaRPr lang="en-US" b="1" dirty="0"/>
          </a:p>
        </p:txBody>
      </p:sp>
      <p:sp>
        <p:nvSpPr>
          <p:cNvPr id="9" name="圖說文字: 直線 8">
            <a:extLst>
              <a:ext uri="{FF2B5EF4-FFF2-40B4-BE49-F238E27FC236}">
                <a16:creationId xmlns:a16="http://schemas.microsoft.com/office/drawing/2014/main" id="{45BA7286-7F41-440F-A937-ED719815FD6B}"/>
              </a:ext>
            </a:extLst>
          </p:cNvPr>
          <p:cNvSpPr/>
          <p:nvPr/>
        </p:nvSpPr>
        <p:spPr>
          <a:xfrm>
            <a:off x="4125720" y="5165282"/>
            <a:ext cx="3014804" cy="592908"/>
          </a:xfrm>
          <a:prstGeom prst="borderCallout1">
            <a:avLst>
              <a:gd name="adj1" fmla="val -16864"/>
              <a:gd name="adj2" fmla="val 52559"/>
              <a:gd name="adj3" fmla="val -151401"/>
              <a:gd name="adj4" fmla="val 58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/>
              <a:t>齒輪的中心交結著紅綬</a:t>
            </a:r>
            <a:endParaRPr lang="en-US" altLang="zh-TW" b="1" dirty="0"/>
          </a:p>
        </p:txBody>
      </p:sp>
      <p:sp>
        <p:nvSpPr>
          <p:cNvPr id="10" name="圖說文字: 直線 9">
            <a:extLst>
              <a:ext uri="{FF2B5EF4-FFF2-40B4-BE49-F238E27FC236}">
                <a16:creationId xmlns:a16="http://schemas.microsoft.com/office/drawing/2014/main" id="{B3D19556-C4FC-4515-84C0-E7DA663AFF5E}"/>
              </a:ext>
            </a:extLst>
          </p:cNvPr>
          <p:cNvSpPr/>
          <p:nvPr/>
        </p:nvSpPr>
        <p:spPr>
          <a:xfrm>
            <a:off x="8144061" y="4031268"/>
            <a:ext cx="3014804" cy="592908"/>
          </a:xfrm>
          <a:prstGeom prst="borderCallout1">
            <a:avLst>
              <a:gd name="adj1" fmla="val 37073"/>
              <a:gd name="adj2" fmla="val -1125"/>
              <a:gd name="adj3" fmla="val 32666"/>
              <a:gd name="adj4" fmla="val -71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/>
              <a:t>紅綬向左右綰住麥稻而下垂，把齒輪分成上下兩部</a:t>
            </a:r>
            <a:endParaRPr lang="en-US" altLang="zh-TW" b="1" dirty="0"/>
          </a:p>
        </p:txBody>
      </p:sp>
      <p:sp>
        <p:nvSpPr>
          <p:cNvPr id="11" name="圖說文字: 直線 10">
            <a:extLst>
              <a:ext uri="{FF2B5EF4-FFF2-40B4-BE49-F238E27FC236}">
                <a16:creationId xmlns:a16="http://schemas.microsoft.com/office/drawing/2014/main" id="{5EDC186E-75CF-42D7-ABF1-7B576164252B}"/>
              </a:ext>
            </a:extLst>
          </p:cNvPr>
          <p:cNvSpPr/>
          <p:nvPr/>
        </p:nvSpPr>
        <p:spPr>
          <a:xfrm>
            <a:off x="7890095" y="2744708"/>
            <a:ext cx="3014804" cy="592908"/>
          </a:xfrm>
          <a:prstGeom prst="borderCallout1">
            <a:avLst>
              <a:gd name="adj1" fmla="val 41654"/>
              <a:gd name="adj2" fmla="val -1425"/>
              <a:gd name="adj3" fmla="val 35813"/>
              <a:gd name="adj4" fmla="val -218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/>
              <a:t>五星、天安門、齒輪和麥稻均為金色</a:t>
            </a:r>
            <a:endParaRPr lang="en-US" altLang="zh-TW" b="1" dirty="0"/>
          </a:p>
        </p:txBody>
      </p:sp>
      <p:sp>
        <p:nvSpPr>
          <p:cNvPr id="12" name="圖說文字: 直線 11">
            <a:extLst>
              <a:ext uri="{FF2B5EF4-FFF2-40B4-BE49-F238E27FC236}">
                <a16:creationId xmlns:a16="http://schemas.microsoft.com/office/drawing/2014/main" id="{1DB719C9-6CB4-4FC1-B15C-0A75D9E87EA0}"/>
              </a:ext>
            </a:extLst>
          </p:cNvPr>
          <p:cNvSpPr/>
          <p:nvPr/>
        </p:nvSpPr>
        <p:spPr>
          <a:xfrm>
            <a:off x="8144061" y="1056714"/>
            <a:ext cx="3014804" cy="592908"/>
          </a:xfrm>
          <a:prstGeom prst="borderCallout1">
            <a:avLst>
              <a:gd name="adj1" fmla="val 102547"/>
              <a:gd name="adj2" fmla="val -4249"/>
              <a:gd name="adj3" fmla="val 312101"/>
              <a:gd name="adj4" fmla="val -54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/>
              <a:t>圓環內的底子及垂綬為紅色</a:t>
            </a:r>
            <a:endParaRPr lang="en-US" altLang="zh-TW" b="1" dirty="0"/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F5C495AD-2C17-4D3A-963D-AB12F744F8A7}"/>
              </a:ext>
            </a:extLst>
          </p:cNvPr>
          <p:cNvSpPr txBox="1"/>
          <p:nvPr/>
        </p:nvSpPr>
        <p:spPr>
          <a:xfrm>
            <a:off x="7890095" y="5579191"/>
            <a:ext cx="3810011" cy="769441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齒輪和麥稻分別象徵著甚麼？</a:t>
            </a:r>
            <a:endParaRPr lang="en-US" altLang="zh-TW" sz="2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11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608"/>
            <a:ext cx="10515600" cy="1325563"/>
          </a:xfrm>
        </p:spPr>
        <p:txBody>
          <a:bodyPr/>
          <a:lstStyle/>
          <a:p>
            <a:r>
              <a:rPr lang="zh-TW" altLang="en-US" dirty="0"/>
              <a:t>我國國徽圖案的象徵意義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5CD852-CDBA-4B36-8C0B-FFF60E19C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15" y="1588397"/>
            <a:ext cx="3522570" cy="3522570"/>
          </a:xfrm>
          <a:prstGeom prst="rect">
            <a:avLst/>
          </a:prstGeom>
        </p:spPr>
      </p:pic>
      <p:sp>
        <p:nvSpPr>
          <p:cNvPr id="5" name="圖說文字: 直線 4">
            <a:extLst>
              <a:ext uri="{FF2B5EF4-FFF2-40B4-BE49-F238E27FC236}">
                <a16:creationId xmlns:a16="http://schemas.microsoft.com/office/drawing/2014/main" id="{AF34FB32-65E6-4C8F-A952-3129DF0B8DF9}"/>
              </a:ext>
            </a:extLst>
          </p:cNvPr>
          <p:cNvSpPr/>
          <p:nvPr/>
        </p:nvSpPr>
        <p:spPr>
          <a:xfrm>
            <a:off x="702398" y="2631913"/>
            <a:ext cx="3226806" cy="852465"/>
          </a:xfrm>
          <a:prstGeom prst="borderCallout1">
            <a:avLst>
              <a:gd name="adj1" fmla="val 29610"/>
              <a:gd name="adj2" fmla="val 101790"/>
              <a:gd name="adj3" fmla="val 21821"/>
              <a:gd name="adj4" fmla="val 165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b="1" dirty="0"/>
              <a:t>五星象</a:t>
            </a:r>
            <a:r>
              <a:rPr lang="zh-TW" altLang="en-US" b="1" dirty="0"/>
              <a:t>徵</a:t>
            </a:r>
            <a:r>
              <a:rPr lang="zh-HK" altLang="en-US" b="1" dirty="0"/>
              <a:t>著中國共產黨領導下的全國人民的大團結</a:t>
            </a:r>
            <a:endParaRPr lang="en-US" b="1" dirty="0"/>
          </a:p>
        </p:txBody>
      </p:sp>
      <p:sp>
        <p:nvSpPr>
          <p:cNvPr id="6" name="圖說文字: 直線 5">
            <a:extLst>
              <a:ext uri="{FF2B5EF4-FFF2-40B4-BE49-F238E27FC236}">
                <a16:creationId xmlns:a16="http://schemas.microsoft.com/office/drawing/2014/main" id="{C6CD5D60-F83F-4518-9099-8B18F112BC8C}"/>
              </a:ext>
            </a:extLst>
          </p:cNvPr>
          <p:cNvSpPr/>
          <p:nvPr/>
        </p:nvSpPr>
        <p:spPr>
          <a:xfrm>
            <a:off x="1879348" y="5131905"/>
            <a:ext cx="3226806" cy="852465"/>
          </a:xfrm>
          <a:prstGeom prst="borderCallout1">
            <a:avLst>
              <a:gd name="adj1" fmla="val -7561"/>
              <a:gd name="adj2" fmla="val 97862"/>
              <a:gd name="adj3" fmla="val -85445"/>
              <a:gd name="adj4" fmla="val 121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b="1" dirty="0"/>
              <a:t>齒輪和麥稻象</a:t>
            </a:r>
            <a:r>
              <a:rPr lang="zh-TW" altLang="en-US" b="1" dirty="0"/>
              <a:t>徵</a:t>
            </a:r>
            <a:r>
              <a:rPr lang="zh-HK" altLang="en-US" b="1" dirty="0"/>
              <a:t>著工人階級領導下的工農聯盟</a:t>
            </a:r>
            <a:endParaRPr lang="en-US" b="1" dirty="0"/>
          </a:p>
        </p:txBody>
      </p:sp>
      <p:sp>
        <p:nvSpPr>
          <p:cNvPr id="7" name="圖說文字: 直線 6">
            <a:extLst>
              <a:ext uri="{FF2B5EF4-FFF2-40B4-BE49-F238E27FC236}">
                <a16:creationId xmlns:a16="http://schemas.microsoft.com/office/drawing/2014/main" id="{55A00110-BBC8-49B8-9F36-13A3A5774C04}"/>
              </a:ext>
            </a:extLst>
          </p:cNvPr>
          <p:cNvSpPr/>
          <p:nvPr/>
        </p:nvSpPr>
        <p:spPr>
          <a:xfrm>
            <a:off x="8059094" y="2019836"/>
            <a:ext cx="3226806" cy="852465"/>
          </a:xfrm>
          <a:prstGeom prst="borderCallout1">
            <a:avLst>
              <a:gd name="adj1" fmla="val 93332"/>
              <a:gd name="adj2" fmla="val -2021"/>
              <a:gd name="adj3" fmla="val 181126"/>
              <a:gd name="adj4" fmla="val -53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HK" altLang="en-US" b="1" dirty="0"/>
              <a:t>天安門體現了我國人民的革命傳統和民族精神，同時也是國家首都北京的象</a:t>
            </a:r>
            <a:r>
              <a:rPr lang="zh-TW" altLang="en-US" b="1" dirty="0"/>
              <a:t>徵</a:t>
            </a:r>
            <a:endParaRPr lang="en-US" b="1" dirty="0"/>
          </a:p>
        </p:txBody>
      </p:sp>
      <p:sp>
        <p:nvSpPr>
          <p:cNvPr id="10" name="文字方塊 2">
            <a:extLst>
              <a:ext uri="{FF2B5EF4-FFF2-40B4-BE49-F238E27FC236}">
                <a16:creationId xmlns:a16="http://schemas.microsoft.com/office/drawing/2014/main" id="{71E02A44-B67E-41ED-990C-C96CDF08B1AE}"/>
              </a:ext>
            </a:extLst>
          </p:cNvPr>
          <p:cNvSpPr txBox="1"/>
          <p:nvPr/>
        </p:nvSpPr>
        <p:spPr>
          <a:xfrm>
            <a:off x="6992283" y="5110967"/>
            <a:ext cx="4293617" cy="1107996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工人和農民在我國歷史上扮演著甚麼重要的角色？</a:t>
            </a:r>
            <a:endParaRPr lang="en-US" altLang="zh-TW" sz="2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634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我國國徽和</a:t>
            </a:r>
            <a:r>
              <a:rPr lang="en-US" altLang="zh-HK" dirty="0"/>
              <a:t>《</a:t>
            </a:r>
            <a:r>
              <a:rPr lang="zh-HK" altLang="en-US" dirty="0"/>
              <a:t>中華人民共和國國徽法</a:t>
            </a:r>
            <a:r>
              <a:rPr lang="en-US" altLang="zh-HK" dirty="0"/>
              <a:t>》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525" y="1655640"/>
            <a:ext cx="5106838" cy="4351338"/>
          </a:xfrm>
          <a:ln w="38100">
            <a:solidFill>
              <a:schemeClr val="accent2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zh-TW" altLang="en-US" dirty="0"/>
              <a:t>中華人民共和國國徽圖案及對該圖案的說明，是</a:t>
            </a:r>
            <a:r>
              <a:rPr lang="en-US" altLang="zh-TW" dirty="0"/>
              <a:t>1950</a:t>
            </a:r>
            <a:r>
              <a:rPr lang="zh-TW" altLang="en-US" dirty="0"/>
              <a:t>年</a:t>
            </a:r>
            <a:r>
              <a:rPr lang="en-US" altLang="zh-TW" dirty="0"/>
              <a:t>6</a:t>
            </a:r>
            <a:r>
              <a:rPr lang="zh-TW" altLang="en-US" dirty="0"/>
              <a:t>月</a:t>
            </a:r>
            <a:r>
              <a:rPr lang="en-US" altLang="zh-TW" dirty="0"/>
              <a:t>28</a:t>
            </a:r>
            <a:r>
              <a:rPr lang="zh-TW" altLang="en-US" dirty="0"/>
              <a:t>日，在全國政協一屆二次會議上通過的。同年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20</a:t>
            </a:r>
            <a:r>
              <a:rPr lang="zh-TW" altLang="en-US" dirty="0"/>
              <a:t>日，中央人民政府主席毛澤東頒令，公布中華人民共和國國徽。</a:t>
            </a:r>
            <a:r>
              <a:rPr lang="en-US" altLang="zh-TW" dirty="0"/>
              <a:t>1991</a:t>
            </a:r>
            <a:r>
              <a:rPr lang="zh-TW" altLang="en-US" dirty="0"/>
              <a:t>年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/>
              <a:t>日，第七屆全國人大常委會第</a:t>
            </a:r>
            <a:r>
              <a:rPr lang="en-US" altLang="zh-TW" dirty="0"/>
              <a:t>18</a:t>
            </a:r>
            <a:r>
              <a:rPr lang="zh-TW" altLang="en-US" dirty="0"/>
              <a:t>次會議通過了</a:t>
            </a:r>
            <a:r>
              <a:rPr lang="en-US" altLang="zh-TW" dirty="0"/>
              <a:t>《</a:t>
            </a:r>
            <a:r>
              <a:rPr lang="zh-TW" altLang="en-US" dirty="0"/>
              <a:t>中華人民共和國國徽法</a:t>
            </a:r>
            <a:r>
              <a:rPr lang="en-US" altLang="zh-TW" dirty="0"/>
              <a:t>》</a:t>
            </a:r>
            <a:r>
              <a:rPr lang="zh-TW" altLang="en-US" dirty="0"/>
              <a:t>，並由國家主席頒令予以公布，自</a:t>
            </a:r>
            <a:r>
              <a:rPr lang="en-US" altLang="zh-TW" dirty="0"/>
              <a:t>1991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日起施行。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FA5840-C9A4-42F7-9536-0B6DC0FCB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90" y="2141758"/>
            <a:ext cx="3070929" cy="30709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9F479AC-2851-4A87-8AE9-E56E1A38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32" y="2759480"/>
            <a:ext cx="3262243" cy="245320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3767AA4C-E8D6-4867-9FE6-9722D38A7AF1}"/>
              </a:ext>
            </a:extLst>
          </p:cNvPr>
          <p:cNvSpPr txBox="1"/>
          <p:nvPr/>
        </p:nvSpPr>
        <p:spPr>
          <a:xfrm>
            <a:off x="8796669" y="5212687"/>
            <a:ext cx="3245806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1950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日，時任總理周恩來審定國徽圖案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CF195-E93B-4022-8752-A604159C97C8}"/>
              </a:ext>
            </a:extLst>
          </p:cNvPr>
          <p:cNvSpPr txBox="1"/>
          <p:nvPr/>
        </p:nvSpPr>
        <p:spPr>
          <a:xfrm>
            <a:off x="5578490" y="5230077"/>
            <a:ext cx="3070929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1950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年，清華大學修改後的國徽圖案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3F0AD2D-211E-4B6B-9595-38FD2E8B3BDF}"/>
              </a:ext>
            </a:extLst>
          </p:cNvPr>
          <p:cNvSpPr txBox="1"/>
          <p:nvPr/>
        </p:nvSpPr>
        <p:spPr>
          <a:xfrm>
            <a:off x="7667546" y="6137455"/>
            <a:ext cx="4374929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圖片來源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：清華大學校史館網站，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https://xsg.tsinghua.edu.cn/info/1003/3051.htm</a:t>
            </a:r>
          </a:p>
        </p:txBody>
      </p:sp>
    </p:spTree>
    <p:extLst>
      <p:ext uri="{BB962C8B-B14F-4D97-AF65-F5344CB8AC3E}">
        <p14:creationId xmlns:p14="http://schemas.microsoft.com/office/powerpoint/2010/main" val="1621926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國旗及國徽條例</a:t>
            </a:r>
            <a:r>
              <a:rPr lang="en-US" altLang="zh-TW" dirty="0"/>
              <a:t>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國旗及國徽條例</a:t>
            </a:r>
            <a:r>
              <a:rPr lang="en-US" altLang="zh-TW" dirty="0"/>
              <a:t>》</a:t>
            </a:r>
            <a:r>
              <a:rPr lang="zh-TW" altLang="en-US" dirty="0"/>
              <a:t>於</a:t>
            </a:r>
            <a:r>
              <a:rPr lang="en-US" altLang="zh-TW" dirty="0"/>
              <a:t>1997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日生效，並於</a:t>
            </a:r>
            <a:r>
              <a:rPr lang="en-US" altLang="zh-TW" dirty="0"/>
              <a:t>2021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日修訂；明確列出侮辱國旗或國徽的行為，包括：</a:t>
            </a:r>
            <a:endParaRPr lang="en-US" altLang="zh-TW" dirty="0"/>
          </a:p>
          <a:p>
            <a:pPr lvl="1"/>
            <a:r>
              <a:rPr lang="zh-TW" altLang="en-US" dirty="0"/>
              <a:t>禁止任何人公開及故意焚燒、毀損、塗劃、玷污、踐踏國旗、國徽或其圖像的方式或以其他方式侮辱國旗或國徽。</a:t>
            </a:r>
            <a:endParaRPr lang="en-US" altLang="zh-TW" dirty="0"/>
          </a:p>
          <a:p>
            <a:r>
              <a:rPr lang="zh-TW" altLang="en-US" dirty="0"/>
              <a:t>網上行為同樣受規範，例如</a:t>
            </a:r>
            <a:endParaRPr lang="en-US" altLang="zh-TW" dirty="0"/>
          </a:p>
          <a:p>
            <a:pPr lvl="1"/>
            <a:r>
              <a:rPr lang="zh-TW" altLang="en-US" dirty="0"/>
              <a:t>在網上發布被侮辱國旗的圖像，亦屬犯法，違者最高可處罰款</a:t>
            </a:r>
            <a:r>
              <a:rPr lang="en-US" altLang="zh-TW" dirty="0"/>
              <a:t>5</a:t>
            </a:r>
            <a:r>
              <a:rPr lang="zh-TW" altLang="en-US" dirty="0"/>
              <a:t>萬元及監禁</a:t>
            </a:r>
            <a:r>
              <a:rPr lang="en-US" altLang="zh-TW" dirty="0"/>
              <a:t>3</a:t>
            </a:r>
            <a:r>
              <a:rPr lang="zh-TW" altLang="en-US" dirty="0"/>
              <a:t>年。</a:t>
            </a: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Red Plus sign">
                <a:extLst>
                  <a:ext uri="{FF2B5EF4-FFF2-40B4-BE49-F238E27FC236}">
                    <a16:creationId xmlns:a16="http://schemas.microsoft.com/office/drawing/2014/main" id="{977FEA23-40AE-4434-8255-82B7198C72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806559">
              <a:off x="914564" y="2687369"/>
              <a:ext cx="719226" cy="719087"/>
            </p:xfrm>
            <a:graphic>
              <a:graphicData uri="http://schemas.microsoft.com/office/drawing/2017/model3d">
                <am3d:model3d r:embed="rId2">
                  <am3d:spPr>
                    <a:xfrm rot="2806559">
                      <a:off x="0" y="0"/>
                      <a:ext cx="719226" cy="719087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003" ay="-261147" az="-949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7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Red Plus sign">
                <a:extLst>
                  <a:ext uri="{FF2B5EF4-FFF2-40B4-BE49-F238E27FC236}">
                    <a16:creationId xmlns:a16="http://schemas.microsoft.com/office/drawing/2014/main" id="{977FEA23-40AE-4434-8255-82B7198C72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06559">
                <a:off x="914564" y="2687369"/>
                <a:ext cx="719226" cy="7190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Red Plus sign">
                <a:extLst>
                  <a:ext uri="{FF2B5EF4-FFF2-40B4-BE49-F238E27FC236}">
                    <a16:creationId xmlns:a16="http://schemas.microsoft.com/office/drawing/2014/main" id="{78EAE739-FEC1-4404-ACCB-61689C4A0E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806559">
              <a:off x="914564" y="3908656"/>
              <a:ext cx="719226" cy="719087"/>
            </p:xfrm>
            <a:graphic>
              <a:graphicData uri="http://schemas.microsoft.com/office/drawing/2017/model3d">
                <am3d:model3d r:embed="rId2">
                  <am3d:spPr>
                    <a:xfrm rot="2806559">
                      <a:off x="0" y="0"/>
                      <a:ext cx="719226" cy="719087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003" ay="-261147" az="-949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7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Red Plus sign">
                <a:extLst>
                  <a:ext uri="{FF2B5EF4-FFF2-40B4-BE49-F238E27FC236}">
                    <a16:creationId xmlns:a16="http://schemas.microsoft.com/office/drawing/2014/main" id="{78EAE739-FEC1-4404-ACCB-61689C4A0E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06559">
                <a:off x="914564" y="3908656"/>
                <a:ext cx="719226" cy="71908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7C37486C-E2D1-42D9-9C71-81996B1F3229}"/>
              </a:ext>
            </a:extLst>
          </p:cNvPr>
          <p:cNvSpPr txBox="1"/>
          <p:nvPr/>
        </p:nvSpPr>
        <p:spPr>
          <a:xfrm>
            <a:off x="6400308" y="5103066"/>
            <a:ext cx="4953492" cy="1200329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「尊重國徽同時也是尊重自己的國家和民族」，你同意嗎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415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965"/>
            <a:ext cx="10515600" cy="106325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國家的象徵和標誌 屬於大家 一起尊重 </a:t>
            </a:r>
            <a:r>
              <a:rPr lang="en-US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禮儀篇</a:t>
            </a:r>
            <a:r>
              <a:rPr lang="en-US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N0pYCFuaZI0">
            <a:hlinkClick r:id="rId3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2373493"/>
            <a:ext cx="6587066" cy="3705225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D11C17EC-4F0C-470D-96A2-C0C5F5A15DE5}"/>
              </a:ext>
            </a:extLst>
          </p:cNvPr>
          <p:cNvSpPr/>
          <p:nvPr/>
        </p:nvSpPr>
        <p:spPr>
          <a:xfrm>
            <a:off x="235623" y="264210"/>
            <a:ext cx="3577252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學與教補充資源：影片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9135E1C-3C03-455C-A610-1ED2CD4F3DEF}"/>
              </a:ext>
            </a:extLst>
          </p:cNvPr>
          <p:cNvSpPr txBox="1"/>
          <p:nvPr/>
        </p:nvSpPr>
        <p:spPr>
          <a:xfrm>
            <a:off x="9099532" y="6341029"/>
            <a:ext cx="277041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資料來源：香港特區政府新聞處</a:t>
            </a:r>
            <a:endParaRPr lang="en-US" altLang="zh-TW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50BB825-9A57-4896-AD40-1A66083BB2F0}"/>
              </a:ext>
            </a:extLst>
          </p:cNvPr>
          <p:cNvSpPr txBox="1"/>
          <p:nvPr/>
        </p:nvSpPr>
        <p:spPr>
          <a:xfrm>
            <a:off x="763438" y="6125586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https://www.youtube.com/watch?v=N0pYCFuaZI0</a:t>
            </a:r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389CDB5-1304-48A0-B25B-F58ACE0E4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266" y="4648219"/>
            <a:ext cx="1430499" cy="1430499"/>
          </a:xfrm>
          <a:prstGeom prst="rect">
            <a:avLst/>
          </a:prstGeom>
        </p:spPr>
      </p:pic>
      <p:sp>
        <p:nvSpPr>
          <p:cNvPr id="9" name="文字方塊 2">
            <a:extLst>
              <a:ext uri="{FF2B5EF4-FFF2-40B4-BE49-F238E27FC236}">
                <a16:creationId xmlns:a16="http://schemas.microsoft.com/office/drawing/2014/main" id="{88289257-7677-4817-8884-0175BC95A30C}"/>
              </a:ext>
            </a:extLst>
          </p:cNvPr>
          <p:cNvSpPr txBox="1"/>
          <p:nvPr/>
        </p:nvSpPr>
        <p:spPr>
          <a:xfrm>
            <a:off x="7889802" y="2373493"/>
            <a:ext cx="3980146" cy="1569660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在面向國旗、國徽和奏唱國歌的儀式上，我們應該持有甚麼態度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為甚麼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99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1373"/>
            <a:ext cx="10515600" cy="1325563"/>
          </a:xfrm>
        </p:spPr>
        <p:txBody>
          <a:bodyPr/>
          <a:lstStyle/>
          <a:p>
            <a:r>
              <a:rPr lang="zh-TW" altLang="en-US" dirty="0"/>
              <a:t>延伸思考</a:t>
            </a:r>
            <a:endParaRPr lang="en-US" dirty="0"/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4CDFCB14-F7A3-4AB9-A54F-ABECD345139A}"/>
              </a:ext>
            </a:extLst>
          </p:cNvPr>
          <p:cNvSpPr txBox="1"/>
          <p:nvPr/>
        </p:nvSpPr>
        <p:spPr>
          <a:xfrm>
            <a:off x="838200" y="1420484"/>
            <a:ext cx="8485622" cy="1477328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就你所知，國徽上的圖案（如天安門、齒輪和麥稻等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有甚麼歷史象徵意義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為甚麼每個公民都應當尊重自己國家的國徽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305FF6-2551-4516-8A36-01C4342B3B20}"/>
              </a:ext>
            </a:extLst>
          </p:cNvPr>
          <p:cNvSpPr txBox="1">
            <a:spLocks/>
          </p:cNvSpPr>
          <p:nvPr/>
        </p:nvSpPr>
        <p:spPr>
          <a:xfrm>
            <a:off x="838200" y="3244852"/>
            <a:ext cx="7729331" cy="245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試以概念圖的形式，將課堂所學畫在紙上</a:t>
            </a:r>
            <a:endParaRPr lang="en-US" altLang="zh-TW" dirty="0"/>
          </a:p>
          <a:p>
            <a:r>
              <a:rPr lang="zh-TW" altLang="en-US" dirty="0"/>
              <a:t>教師可收集學生創作的概念圖，從中選出優秀的作品</a:t>
            </a:r>
            <a:endParaRPr lang="en-US" altLang="zh-TW" dirty="0"/>
          </a:p>
          <a:p>
            <a:r>
              <a:rPr lang="zh-TW" altLang="en-US" dirty="0"/>
              <a:t>邀請優秀作品的學生將概念圖畫在黑版上，並向全班加以解釋其概念</a:t>
            </a:r>
            <a:endParaRPr lang="en-US" altLang="zh-TW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模型 7" descr="Chalkboard">
                <a:extLst>
                  <a:ext uri="{FF2B5EF4-FFF2-40B4-BE49-F238E27FC236}">
                    <a16:creationId xmlns:a16="http://schemas.microsoft.com/office/drawing/2014/main" id="{8A59BBEA-0694-4CFE-B621-40EFF32E4A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74744"/>
                  </p:ext>
                </p:extLst>
              </p:nvPr>
            </p:nvGraphicFramePr>
            <p:xfrm>
              <a:off x="8820518" y="2839752"/>
              <a:ext cx="3036586" cy="30958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36586" cy="309584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833575" ay="-1311420" az="-3156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654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模型 7" descr="Chalkboard">
                <a:extLst>
                  <a:ext uri="{FF2B5EF4-FFF2-40B4-BE49-F238E27FC236}">
                    <a16:creationId xmlns:a16="http://schemas.microsoft.com/office/drawing/2014/main" id="{8A59BBEA-0694-4CFE-B621-40EFF32E4A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20518" y="2839752"/>
                <a:ext cx="3036586" cy="309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7708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HK" altLang="en-US" dirty="0"/>
              <a:t>我國的國徽圖案均有其象</a:t>
            </a:r>
            <a:r>
              <a:rPr lang="zh-TW" altLang="en-US" dirty="0"/>
              <a:t>徵</a:t>
            </a:r>
            <a:r>
              <a:rPr lang="zh-HK" altLang="en-US" dirty="0"/>
              <a:t>意義：五星象</a:t>
            </a:r>
            <a:r>
              <a:rPr lang="zh-TW" altLang="en-US" dirty="0"/>
              <a:t>徵</a:t>
            </a:r>
            <a:r>
              <a:rPr lang="zh-HK" altLang="en-US" dirty="0"/>
              <a:t>著中國共產黨領導下的全國人民的大團結；齒輪和麥稻象</a:t>
            </a:r>
            <a:r>
              <a:rPr lang="zh-TW" altLang="en-US" dirty="0"/>
              <a:t>徵</a:t>
            </a:r>
            <a:r>
              <a:rPr lang="zh-HK" altLang="en-US" dirty="0"/>
              <a:t>著工人階級領導下的工農聯盟；天安門體現了我國人民的革命傳統和民族精神，同時也是國家首都北京的象</a:t>
            </a:r>
            <a:r>
              <a:rPr lang="zh-TW" altLang="en-US" dirty="0"/>
              <a:t>徵</a:t>
            </a:r>
            <a:r>
              <a:rPr lang="zh-HK" altLang="en-US" dirty="0"/>
              <a:t>。</a:t>
            </a:r>
            <a:endParaRPr lang="en-US" dirty="0"/>
          </a:p>
          <a:p>
            <a:r>
              <a:rPr lang="zh-TW" altLang="en-US" dirty="0"/>
              <a:t>香港是中華人民共和國的一個特別行政區，根據香港</a:t>
            </a:r>
            <a:r>
              <a:rPr lang="en-US" altLang="zh-TW" dirty="0"/>
              <a:t>《</a:t>
            </a:r>
            <a:r>
              <a:rPr lang="zh-TW" altLang="en-US" dirty="0"/>
              <a:t>基本法</a:t>
            </a:r>
            <a:r>
              <a:rPr lang="en-US" altLang="zh-TW" dirty="0"/>
              <a:t>》</a:t>
            </a:r>
            <a:r>
              <a:rPr lang="zh-TW" altLang="en-US" dirty="0"/>
              <a:t>附件三，</a:t>
            </a:r>
            <a:r>
              <a:rPr lang="en-US" altLang="zh-TW" dirty="0"/>
              <a:t>《</a:t>
            </a:r>
            <a:r>
              <a:rPr lang="zh-TW" altLang="en-US" dirty="0"/>
              <a:t>中華人民共和國國徽法</a:t>
            </a:r>
            <a:r>
              <a:rPr lang="en-US" altLang="zh-TW" dirty="0"/>
              <a:t>》</a:t>
            </a:r>
            <a:r>
              <a:rPr lang="zh-TW" altLang="en-US" dirty="0"/>
              <a:t>是在香港特別行政區實施的全國性法律之一。</a:t>
            </a:r>
            <a:endParaRPr lang="en-US" altLang="zh-TW" dirty="0"/>
          </a:p>
          <a:p>
            <a:r>
              <a:rPr lang="zh-TW" altLang="en-US" dirty="0"/>
              <a:t>在香港特別行政區懸掛國徽，體現了國家的主權和尊嚴。</a:t>
            </a:r>
            <a:endParaRPr lang="en-US" altLang="zh-TW" dirty="0"/>
          </a:p>
          <a:p>
            <a:r>
              <a:rPr lang="zh-TW" altLang="en-US" dirty="0"/>
              <a:t>每個人都應該自覺尊重國徽。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63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C4B67A-D13B-42A0-9E35-D5A3F238E1F6}">
  <we:reference id="wa104051163" version="1.2.0.3" store="zh-TW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1047</Words>
  <Application>Microsoft Office PowerPoint</Application>
  <PresentationFormat>寬螢幕</PresentationFormat>
  <Paragraphs>80</Paragraphs>
  <Slides>11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1" baseType="lpstr">
      <vt:lpstr>微軟正黑體</vt:lpstr>
      <vt:lpstr>新細明體</vt:lpstr>
      <vt:lpstr>DFKai-SB</vt:lpstr>
      <vt:lpstr>DFKai-SB</vt:lpstr>
      <vt:lpstr>Arial</vt:lpstr>
      <vt:lpstr>Calibri</vt:lpstr>
      <vt:lpstr>Calibri Light</vt:lpstr>
      <vt:lpstr>Symbol</vt:lpstr>
      <vt:lpstr>Times New Roman</vt:lpstr>
      <vt:lpstr>Office Theme</vt:lpstr>
      <vt:lpstr>國徽中的各種象徵意義</vt:lpstr>
      <vt:lpstr>內容重點</vt:lpstr>
      <vt:lpstr>我國國徽的圖案</vt:lpstr>
      <vt:lpstr>我國國徽圖案的象徵意義</vt:lpstr>
      <vt:lpstr>我國國徽和《中華人民共和國國徽法》</vt:lpstr>
      <vt:lpstr>《國旗及國徽條例》</vt:lpstr>
      <vt:lpstr>國家的象徵和標誌 屬於大家 一起尊重 (禮儀篇)</vt:lpstr>
      <vt:lpstr>延伸思考</vt:lpstr>
      <vt:lpstr>結語</vt:lpstr>
      <vt:lpstr>活動安排</vt:lpstr>
      <vt:lpstr>課題延伸閱讀資源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便民利民—廣深港高速鐵路</dc:title>
  <dc:creator>WAI, Cheuk-bun Solar</dc:creator>
  <cp:lastModifiedBy>TING, Tsz-yuet</cp:lastModifiedBy>
  <cp:revision>121</cp:revision>
  <cp:lastPrinted>2025-10-13T04:06:01Z</cp:lastPrinted>
  <dcterms:created xsi:type="dcterms:W3CDTF">2023-02-03T03:28:20Z</dcterms:created>
  <dcterms:modified xsi:type="dcterms:W3CDTF">2026-07-16T08:10:24Z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>20251013101851568</vt:lpwstr>
  </property>
</Properties>
</file>